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8" r:id="rId12"/>
    <p:sldId id="265" r:id="rId13"/>
    <p:sldId id="269" r:id="rId14"/>
    <p:sldId id="26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4"/>
    <p:restoredTop sz="94411"/>
  </p:normalViewPr>
  <p:slideViewPr>
    <p:cSldViewPr snapToGrid="0" snapToObjects="1">
      <p:cViewPr varScale="1">
        <p:scale>
          <a:sx n="91" d="100"/>
          <a:sy n="91" d="100"/>
        </p:scale>
        <p:origin x="2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872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84C13-7972-BF4F-AD7C-D71F448C3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12370-A655-A84A-8530-214346AC7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3C03C-B099-0F4E-93BF-316260B1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AFC166-5AD9-7B4F-BC5E-FDECFC587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D4544F-7FE9-1045-A82E-70FFBA5D2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674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AA883-D631-9249-BCD1-C942EF6B4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478AEF-49B1-8249-A34F-AA1027F0B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A60B7-DC4F-4F44-BE8C-FC6F7066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F168E8-AC1D-CC49-AE0D-070C5C5E0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37CEC3-DE99-3040-AF3E-6F894548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057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ECB7EE-57DA-894C-8213-F0C35D0B1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40ABA3-352B-3A41-A40F-FC28E0EA1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F73EA2-9A97-9E46-913D-E8ACCA81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7/7/19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4ACCAD-BEE6-0643-9404-55621C2C0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47F4F-F0C1-744C-92C6-C95AB6250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2864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33B84-13ED-9A4A-9114-DAD4E6F7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1A9F5F-B31A-8041-A951-1153498B9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739F28-23B9-8F4B-86EC-83C76B6A0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D3903-6F23-6A4B-BD33-B5CA838E5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6B4CB-96D0-A641-9F44-3D177B9B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01046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FE336-2540-574D-BC14-7C67E1D59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E84DC5-BD0E-7744-9C2C-B8358C3AE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07E4EE-E38A-EA4B-83E6-C68D2BD5C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7/7/19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B5467F-F84B-A646-9FB7-AC9C4CD2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97567-42C4-1842-9F32-2A13D14E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0377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B689C-370F-B84E-9F2F-B14FDBD8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CC820E-305C-344E-85CD-B376778A2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B0ACEE-E33F-E440-B2F7-3845ACCE7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702C62-1E24-6C4F-955C-02CF14EBD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7/7/19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484148-B4EC-794F-A6DB-8E3A7036C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6AEF45-6EB2-8944-B83A-CBCF4C95A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570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C273C-DC57-ED4B-8669-84554A153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E0DF51-99A4-5C42-B646-728BB8D5C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B3E725-EAE0-0249-8E5A-5DB52E089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978017-A522-004B-8903-C2B342F7C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461299-9ADC-E343-BCA8-EE92E03EB1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064481-1E39-C348-99D6-2D87BC13E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7/7/19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FDDD47-066F-E84F-97C4-74BDDFF61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C084BA-2F12-DA45-8646-0F30EAC2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6256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488F4-FE4E-7642-941E-E2A5D92D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7B8712-1518-4649-8143-735FB3BF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7/7/19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E16CB9-41AD-F141-9BB9-05C8A5310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2F87A0-7DFB-2345-8808-C7A5F0177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41845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9EF5B6-DEA8-4141-BDFE-7B8CE68F6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7/7/19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BF2422-718F-FA41-904E-3A72F5D1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454000-1896-4C43-81F1-197156F5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2416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800C1-C189-C142-9F29-9E02A3B93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39B1DB-1D0F-0A4D-BF6B-0E3C5C29C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516455-B3DB-DE42-BACF-11801A25E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76F431-096C-224E-90E6-7BAA3B71F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7/7/19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585A17-CF86-834E-9823-65249A6C6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6AD31B-2B7E-1B48-B892-A13764F32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3800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227FC-114E-0F4E-80C8-EFDBDEB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5EC87F-AFBD-F54A-83D5-4BF40D026A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F264DB-ECB7-1D4A-9E41-530419C3B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D5B7C2-279C-BE4D-8D96-7B4ABF1B7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7/7/19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7C9C58-FCE3-DD4D-8964-A62075FD9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0970BD-A0FC-4D48-836E-F39826E86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4495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FFD952-A7F4-E94A-85EE-0523E08A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709D5E-4825-9645-B608-7CDFECB27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F9C39-5AD9-1046-8B92-39D2FEE0A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7/7/19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22DCB-7EFE-C746-A53A-C250A5FC8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18E7F-FEAA-B643-B73D-F7B400264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3180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jpeg"/><Relationship Id="rId7" Type="http://schemas.openxmlformats.org/officeDocument/2006/relationships/hyperlink" Target="mailto:wnghtmd99@naver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j0n9m1n1@gmail.com" TargetMode="External"/><Relationship Id="rId11" Type="http://schemas.openxmlformats.org/officeDocument/2006/relationships/image" Target="../media/image6.png"/><Relationship Id="rId5" Type="http://schemas.openxmlformats.org/officeDocument/2006/relationships/hyperlink" Target="mailto:kim@Sungmin.dev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gif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mailto:j0n9m1n1@gmail.com" TargetMode="External"/><Relationship Id="rId7" Type="http://schemas.openxmlformats.org/officeDocument/2006/relationships/image" Target="../media/image3.png"/><Relationship Id="rId2" Type="http://schemas.openxmlformats.org/officeDocument/2006/relationships/hyperlink" Target="mailto:kim@Sungmin.dev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1.jpeg"/><Relationship Id="rId10" Type="http://schemas.openxmlformats.org/officeDocument/2006/relationships/image" Target="../media/image24.png"/><Relationship Id="rId4" Type="http://schemas.openxmlformats.org/officeDocument/2006/relationships/hyperlink" Target="mailto:wnghtmd99@naver.com" TargetMode="Externa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hyperlink" Target="http://www.sisaweek.com/news/articleView.html?idxno=11231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ww.yna.co.kr/view/AKR20180717040500017?input=1195m" TargetMode="Externa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kma.go.kr/data/grnd/selectAsosRltmList.do?pgmNo=36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8ECDDE1-9865-7843-9456-7A90E438E58C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3E9F4D-3D09-134F-9981-7B6B0BAAE9ED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94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34787"/>
            <a:ext cx="1801866" cy="2449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그림 4" descr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954361" y="4754837"/>
            <a:ext cx="1581209" cy="170489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제목 1"/>
          <p:cNvSpPr txBox="1">
            <a:spLocks noGrp="1"/>
          </p:cNvSpPr>
          <p:nvPr>
            <p:ph type="ctrTitle"/>
          </p:nvPr>
        </p:nvSpPr>
        <p:spPr>
          <a:xfrm>
            <a:off x="3051629" y="607878"/>
            <a:ext cx="6088742" cy="847752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41247">
              <a:defRPr sz="4968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대전광역시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solidFill>
                  <a:srgbClr val="FF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폭염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분석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</a:p>
        </p:txBody>
      </p:sp>
      <p:sp>
        <p:nvSpPr>
          <p:cNvPr id="97" name="부제목 2"/>
          <p:cNvSpPr txBox="1">
            <a:spLocks noGrp="1"/>
          </p:cNvSpPr>
          <p:nvPr>
            <p:ph type="subTitle" idx="1"/>
          </p:nvPr>
        </p:nvSpPr>
        <p:spPr>
          <a:xfrm>
            <a:off x="7764087" y="4474872"/>
            <a:ext cx="4610794" cy="2308313"/>
          </a:xfrm>
          <a:prstGeom prst="rect">
            <a:avLst/>
          </a:prstGeom>
        </p:spPr>
        <p:txBody>
          <a:bodyPr/>
          <a:lstStyle/>
          <a:p>
            <a:pPr algn="l">
              <a:defRPr sz="18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▶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팀명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: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해와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달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사이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그대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선문대학교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algn="l">
              <a:defRPr sz="18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▶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팀원</a:t>
            </a:r>
            <a:endParaRPr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algn="l">
              <a:defRPr sz="18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 김성민 (</a:t>
            </a:r>
            <a:r>
              <a:rPr u="sng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BM YEONSUNG OTF" panose="020B0600000101010101" pitchFamily="34" charset="-127"/>
                <a:ea typeface="BM YEONSUNG OTF" panose="020B0600000101010101" pitchFamily="34" charset="-127"/>
                <a:hlinkClick r:id="rId5"/>
              </a:rPr>
              <a:t>kim@sungmin.dev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algn="l">
              <a:defRPr sz="18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이종민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(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BM YEONSUNG OTF" panose="020B0600000101010101" pitchFamily="34" charset="-127"/>
                <a:ea typeface="BM YEONSUNG OTF" panose="020B0600000101010101" pitchFamily="34" charset="-127"/>
                <a:hlinkClick r:id="rId6"/>
              </a:rPr>
              <a:t>j0n9m1n1@gmail.com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algn="l">
              <a:defRPr sz="18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주호승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(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BM YEONSUNG OTF" panose="020B0600000101010101" pitchFamily="34" charset="-127"/>
                <a:ea typeface="BM YEONSUNG OTF" panose="020B0600000101010101" pitchFamily="34" charset="-127"/>
                <a:hlinkClick r:id="rId7"/>
              </a:rPr>
              <a:t>wnghtmd99@naver.com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</p:txBody>
      </p:sp>
      <p:sp>
        <p:nvSpPr>
          <p:cNvPr id="99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1</a:t>
            </a:fld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98" name="그림 3" descr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22855" y="3429000"/>
            <a:ext cx="1481781" cy="1486425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TextBox 8"/>
          <p:cNvSpPr txBox="1"/>
          <p:nvPr/>
        </p:nvSpPr>
        <p:spPr>
          <a:xfrm>
            <a:off x="4472547" y="1607373"/>
            <a:ext cx="3246906" cy="463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날씨를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미리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예측하여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대비하자</a:t>
            </a:r>
            <a:endParaRPr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44050F-0FF8-CE45-B2B7-2BFE14F020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2CC541-E608-2B46-A6B3-524D83AC948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B20CB3-80E6-4E74-8BF5-F6FE8342316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061" y="5075152"/>
            <a:ext cx="1085322" cy="11568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F076C9-2E1E-A546-9047-14DA58603221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8B7FCF-6488-2D4A-9D01-66685A3B84BC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57" name="제목 1"/>
          <p:cNvSpPr txBox="1">
            <a:spLocks noGrp="1"/>
          </p:cNvSpPr>
          <p:nvPr>
            <p:ph type="title"/>
          </p:nvPr>
        </p:nvSpPr>
        <p:spPr>
          <a:xfrm>
            <a:off x="148243" y="115742"/>
            <a:ext cx="6709758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벤치마킹 및 수익 모델</a:t>
            </a:r>
          </a:p>
        </p:txBody>
      </p:sp>
      <p:sp>
        <p:nvSpPr>
          <p:cNvPr id="158" name="슬라이드 번호 개체 틀 2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10</a:t>
            </a:fld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61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65" y="2042475"/>
            <a:ext cx="2679297" cy="4431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44" y="2021245"/>
            <a:ext cx="1100668" cy="93088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extBox 11"/>
          <p:cNvSpPr txBox="1"/>
          <p:nvPr/>
        </p:nvSpPr>
        <p:spPr>
          <a:xfrm>
            <a:off x="1291620" y="1628330"/>
            <a:ext cx="149321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Apple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기본앱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‘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날씨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’</a:t>
            </a:r>
          </a:p>
        </p:txBody>
      </p:sp>
      <p:sp>
        <p:nvSpPr>
          <p:cNvPr id="164" name="TextBox 18"/>
          <p:cNvSpPr txBox="1"/>
          <p:nvPr/>
        </p:nvSpPr>
        <p:spPr>
          <a:xfrm>
            <a:off x="3050462" y="2905061"/>
            <a:ext cx="3150525" cy="2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최대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2주까지의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날씨를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미리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알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수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있다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강수량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및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온도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/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습도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등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기본적인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날씨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데이터를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볼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수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있다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  <a:r>
              <a:rPr sz="1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sz="1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당일</a:t>
            </a:r>
            <a:r>
              <a:rPr sz="1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1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기준</a:t>
            </a:r>
            <a:r>
              <a:rPr sz="1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1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SzPct val="100000"/>
              <a:buAutoNum type="arabicPeriod" startAt="3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시간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별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날씨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변화량을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알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수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있다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  <a:r>
              <a:rPr sz="1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sz="1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당일</a:t>
            </a:r>
            <a:r>
              <a:rPr sz="1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1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기준</a:t>
            </a:r>
            <a:r>
              <a:rPr sz="1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</p:txBody>
      </p:sp>
      <p:pic>
        <p:nvPicPr>
          <p:cNvPr id="165" name="그림 8" descr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947" y="1860008"/>
            <a:ext cx="2369404" cy="4647622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extBox 21"/>
          <p:cNvSpPr txBox="1"/>
          <p:nvPr/>
        </p:nvSpPr>
        <p:spPr>
          <a:xfrm>
            <a:off x="9633760" y="1464957"/>
            <a:ext cx="182977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삼성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갤럭시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기본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앱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‘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날씨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’</a:t>
            </a:r>
          </a:p>
        </p:txBody>
      </p:sp>
      <p:sp>
        <p:nvSpPr>
          <p:cNvPr id="167" name="TextBox 22"/>
          <p:cNvSpPr txBox="1"/>
          <p:nvPr/>
        </p:nvSpPr>
        <p:spPr>
          <a:xfrm>
            <a:off x="6296887" y="2905061"/>
            <a:ext cx="3067060" cy="2040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앱의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경우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위젯으로만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제공되어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위젯을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통해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앱에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접속할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수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있다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3시간별로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날씨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및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강수량을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볼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수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있다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SzPct val="100000"/>
              <a:buAutoNum type="arabicPeriod" startAt="3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미세먼지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농도를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알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수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있다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</p:txBody>
      </p:sp>
      <p:sp>
        <p:nvSpPr>
          <p:cNvPr id="14" name="직선 연결선 4">
            <a:extLst>
              <a:ext uri="{FF2B5EF4-FFF2-40B4-BE49-F238E27FC236}">
                <a16:creationId xmlns:a16="http://schemas.microsoft.com/office/drawing/2014/main" id="{AAEF1589-C290-2141-8CE0-9DDE698BCDD1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D7A76C4-18B8-0043-93D8-EAC326049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E3CDC44-82D1-234B-845D-AAAEFD94AE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4" grpId="0" animBg="1"/>
      <p:bldP spid="166" grpId="0" animBg="1"/>
      <p:bldP spid="16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F076C9-2E1E-A546-9047-14DA58603221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8B7FCF-6488-2D4A-9D01-66685A3B84BC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57" name="제목 1"/>
          <p:cNvSpPr txBox="1">
            <a:spLocks noGrp="1"/>
          </p:cNvSpPr>
          <p:nvPr>
            <p:ph type="title"/>
          </p:nvPr>
        </p:nvSpPr>
        <p:spPr>
          <a:xfrm>
            <a:off x="148243" y="115742"/>
            <a:ext cx="6709758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벤치마킹 및 수익 모델</a:t>
            </a:r>
          </a:p>
        </p:txBody>
      </p:sp>
      <p:sp>
        <p:nvSpPr>
          <p:cNvPr id="158" name="슬라이드 번호 개체 틀 2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11</a:t>
            </a:fld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59" name="TextBox 4"/>
          <p:cNvSpPr txBox="1"/>
          <p:nvPr/>
        </p:nvSpPr>
        <p:spPr>
          <a:xfrm>
            <a:off x="5129117" y="964276"/>
            <a:ext cx="149321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수익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모델</a:t>
            </a:r>
            <a:endParaRPr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68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98" y="1475984"/>
            <a:ext cx="10423048" cy="492830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직선 연결선 4">
            <a:extLst>
              <a:ext uri="{FF2B5EF4-FFF2-40B4-BE49-F238E27FC236}">
                <a16:creationId xmlns:a16="http://schemas.microsoft.com/office/drawing/2014/main" id="{AAEF1589-C290-2141-8CE0-9DDE698BCDD1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D7A76C4-18B8-0043-93D8-EAC326049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E3CDC44-82D1-234B-845D-AAAEFD94AE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0496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CE4261F-72EC-4145-8B0C-2457E79CBA1C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4D7F8B-484E-BE46-A009-11F59E8EC894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70" name="제목 1"/>
          <p:cNvSpPr txBox="1">
            <a:spLocks noGrp="1"/>
          </p:cNvSpPr>
          <p:nvPr>
            <p:ph type="title"/>
          </p:nvPr>
        </p:nvSpPr>
        <p:spPr>
          <a:xfrm>
            <a:off x="172275" y="99721"/>
            <a:ext cx="6709757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향후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계획</a:t>
            </a:r>
            <a:endParaRPr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72" name="슬라이드 번호 개체 틀 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12</a:t>
            </a:fld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71" name="TextBox 3"/>
          <p:cNvSpPr txBox="1"/>
          <p:nvPr/>
        </p:nvSpPr>
        <p:spPr>
          <a:xfrm>
            <a:off x="481118" y="2443994"/>
            <a:ext cx="11305422" cy="341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많은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재해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수집이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가능하면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자연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재해에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대해서도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분석이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가능하다고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생각한다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더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나아가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대전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지역만이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아닌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한반도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전체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지역의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데이터를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분석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하여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미래의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날씨도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분석이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가능하다고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생각한다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SzPct val="100000"/>
              <a:buAutoNum type="arabicPeriod" startAt="3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공공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데이터를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사용하기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때문에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데이터를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수집하는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부분에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대해서는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많은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비용이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발생하지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않는다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  <a:b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</a:b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하지만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데이터가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업로드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및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수정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되는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시간의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한계점이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발생하여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해당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문제는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차후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해결해야할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문제다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342900" indent="-342900">
              <a:buSzPct val="100000"/>
              <a:buAutoNum type="arabicPeriod" startAt="3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SzPct val="100000"/>
              <a:buAutoNum type="arabicPeriod" startAt="4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일반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사용자와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구매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사용자간의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차별화에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대해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더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자세히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생각해봐야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한다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</p:txBody>
      </p:sp>
      <p:sp>
        <p:nvSpPr>
          <p:cNvPr id="7" name="직선 연결선 4">
            <a:extLst>
              <a:ext uri="{FF2B5EF4-FFF2-40B4-BE49-F238E27FC236}">
                <a16:creationId xmlns:a16="http://schemas.microsoft.com/office/drawing/2014/main" id="{31ADB6B1-84C0-264D-851A-7B9FC9E99278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53BE84-9252-E848-8030-A034301F9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47040A-C06C-7447-9248-7E9211ABAD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build="allAtOnce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CE4261F-72EC-4145-8B0C-2457E79CBA1C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4D7F8B-484E-BE46-A009-11F59E8EC894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72" name="슬라이드 번호 개체 틀 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13</a:t>
            </a:fld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73" name="개발 계획"/>
          <p:cNvSpPr txBox="1"/>
          <p:nvPr/>
        </p:nvSpPr>
        <p:spPr>
          <a:xfrm>
            <a:off x="5172349" y="143750"/>
            <a:ext cx="1922960" cy="71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0000"/>
              </a:lnSpc>
              <a:defRPr sz="4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개발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계획</a:t>
            </a:r>
            <a:endParaRPr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74" name="스크린샷 2019-06-27 오후 3.55.19.png" descr="스크린샷 2019-06-27 오후 3.55.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5" y="1719818"/>
            <a:ext cx="12192001" cy="407878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직선 연결선 4">
            <a:extLst>
              <a:ext uri="{FF2B5EF4-FFF2-40B4-BE49-F238E27FC236}">
                <a16:creationId xmlns:a16="http://schemas.microsoft.com/office/drawing/2014/main" id="{31ADB6B1-84C0-264D-851A-7B9FC9E99278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53BE84-9252-E848-8030-A034301F9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47040A-C06C-7447-9248-7E9211ABAD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8678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0EABD3-88FE-EB42-B044-68BEC20E3DF1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799215-B990-454C-A083-E323AA14AEAF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76" name="제목 1"/>
          <p:cNvSpPr txBox="1">
            <a:spLocks noGrp="1"/>
          </p:cNvSpPr>
          <p:nvPr>
            <p:ph type="title"/>
          </p:nvPr>
        </p:nvSpPr>
        <p:spPr>
          <a:xfrm>
            <a:off x="148244" y="115742"/>
            <a:ext cx="1564942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Q&amp;A</a:t>
            </a:r>
          </a:p>
        </p:txBody>
      </p:sp>
      <p:sp>
        <p:nvSpPr>
          <p:cNvPr id="178" name="슬라이드 번호 개체 틀 4"/>
          <p:cNvSpPr txBox="1">
            <a:spLocks noGrp="1"/>
          </p:cNvSpPr>
          <p:nvPr>
            <p:ph type="sldNum" sz="quarter" idx="12"/>
          </p:nvPr>
        </p:nvSpPr>
        <p:spPr>
          <a:xfrm>
            <a:off x="11091381" y="6404292"/>
            <a:ext cx="43175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14</a:t>
            </a:fld>
            <a:endParaRPr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77" name="TextBox 3"/>
          <p:cNvSpPr txBox="1"/>
          <p:nvPr/>
        </p:nvSpPr>
        <p:spPr>
          <a:xfrm>
            <a:off x="4155976" y="3135376"/>
            <a:ext cx="3880048" cy="58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경청 해주셔서 감사합니다.</a:t>
            </a:r>
          </a:p>
        </p:txBody>
      </p:sp>
      <p:sp>
        <p:nvSpPr>
          <p:cNvPr id="179" name="부제목 2"/>
          <p:cNvSpPr txBox="1"/>
          <p:nvPr/>
        </p:nvSpPr>
        <p:spPr>
          <a:xfrm>
            <a:off x="4901774" y="4074149"/>
            <a:ext cx="2388452" cy="1290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     </a:t>
            </a:r>
            <a:r>
              <a:rPr sz="1600">
                <a:latin typeface="BM YEONSUNG OTF" panose="020B0600000101010101" pitchFamily="34" charset="-127"/>
                <a:ea typeface="BM YEONSUNG OTF" panose="020B0600000101010101" pitchFamily="34" charset="-127"/>
              </a:rPr>
              <a:t>해와 달 사이 그대 Team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- 김성민 (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BM YEONSUNG OTF" panose="020B0600000101010101" pitchFamily="34" charset="-127"/>
                <a:ea typeface="BM YEONSUNG OTF" panose="020B0600000101010101" pitchFamily="34" charset="-127"/>
                <a:hlinkClick r:id="rId2"/>
              </a:rPr>
              <a:t>kim@sungmin.dev</a:t>
            </a:r>
            <a:r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endParaRPr sz="280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1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- 이종민 (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BM YEONSUNG OTF" panose="020B0600000101010101" pitchFamily="34" charset="-127"/>
                <a:ea typeface="BM YEONSUNG OTF" panose="020B0600000101010101" pitchFamily="34" charset="-127"/>
                <a:hlinkClick r:id="rId3"/>
              </a:rPr>
              <a:t>j0n9m1n1@gmail.com</a:t>
            </a:r>
            <a:r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endParaRPr sz="280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1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- 주호승 (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BM YEONSUNG OTF" panose="020B0600000101010101" pitchFamily="34" charset="-127"/>
                <a:ea typeface="BM YEONSUNG OTF" panose="020B0600000101010101" pitchFamily="34" charset="-127"/>
                <a:hlinkClick r:id="rId4"/>
              </a:rPr>
              <a:t>wnghtmd99@naver.com</a:t>
            </a:r>
            <a:r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</p:txBody>
      </p:sp>
      <p:pic>
        <p:nvPicPr>
          <p:cNvPr id="180" name="그림 6" descr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185" y="3657500"/>
            <a:ext cx="517677" cy="703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그림 4" descr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11462" y="4082697"/>
            <a:ext cx="517677" cy="558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그림 3" descr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294202" y="3274557"/>
            <a:ext cx="701440" cy="70363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직선 연결선 4">
            <a:extLst>
              <a:ext uri="{FF2B5EF4-FFF2-40B4-BE49-F238E27FC236}">
                <a16:creationId xmlns:a16="http://schemas.microsoft.com/office/drawing/2014/main" id="{B25A2307-8052-EF49-A2E4-9F8895A153E2}"/>
              </a:ext>
            </a:extLst>
          </p:cNvPr>
          <p:cNvSpPr/>
          <p:nvPr/>
        </p:nvSpPr>
        <p:spPr>
          <a:xfrm>
            <a:off x="0" y="812552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5DCE3A-10B3-1D48-8686-F4EE95284A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177823-3B0E-FA42-BD31-D740BB71F0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6239B3E-2A32-4B7B-BB5B-DB31EEDF4C9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26" y="4241676"/>
            <a:ext cx="990835" cy="10561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309121D-4D8B-C74D-9434-00981E59A325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587B09-7D23-F04B-AB5D-5500BEB99080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02" name="제목 1"/>
          <p:cNvSpPr txBox="1">
            <a:spLocks noGrp="1"/>
          </p:cNvSpPr>
          <p:nvPr>
            <p:ph type="title"/>
          </p:nvPr>
        </p:nvSpPr>
        <p:spPr>
          <a:xfrm>
            <a:off x="214745" y="99119"/>
            <a:ext cx="1547554" cy="898410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목차</a:t>
            </a:r>
            <a:endParaRPr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03" name="내용 개체 틀 2"/>
          <p:cNvSpPr txBox="1">
            <a:spLocks noGrp="1"/>
          </p:cNvSpPr>
          <p:nvPr>
            <p:ph idx="1"/>
          </p:nvPr>
        </p:nvSpPr>
        <p:spPr>
          <a:xfrm>
            <a:off x="214745" y="1030663"/>
            <a:ext cx="7737231" cy="5270223"/>
          </a:xfrm>
          <a:prstGeom prst="rect">
            <a:avLst/>
          </a:prstGeom>
        </p:spPr>
        <p:txBody>
          <a:bodyPr numCol="1">
            <a:normAutofit fontScale="92500" lnSpcReduction="20000"/>
          </a:bodyPr>
          <a:lstStyle/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문제점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발견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및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이슈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제기</a:t>
            </a: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해결방안</a:t>
            </a: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비즈니스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모델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및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타겟</a:t>
            </a: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활용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선택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/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처리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및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가공</a:t>
            </a: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분석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방법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및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알고리즘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설명</a:t>
            </a:r>
            <a:r>
              <a:rPr lang="ko-KR" altLang="en-US"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ㅌ</a:t>
            </a: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예상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결과</a:t>
            </a: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벤치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마킹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및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수익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모델</a:t>
            </a: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향후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계획</a:t>
            </a:r>
            <a:r>
              <a:rPr lang="ko-KR" altLang="en-US"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및 계발 계획</a:t>
            </a: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05" name="슬라이드 번호 개체 틀 3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2</a:t>
            </a:fld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04" name="직선 연결선 4"/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660FF2-5322-F34C-B689-1E2065027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6F3463-C134-C049-ADC1-AE99E65338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36C6E-CCD5-C247-8AED-4B2528DDD460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6D9479-85BC-1542-AC16-267FC858136D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1" name="직선 연결선 4">
            <a:extLst>
              <a:ext uri="{FF2B5EF4-FFF2-40B4-BE49-F238E27FC236}">
                <a16:creationId xmlns:a16="http://schemas.microsoft.com/office/drawing/2014/main" id="{AC7849FA-A0D1-944B-9729-785C6B784B0A}"/>
              </a:ext>
            </a:extLst>
          </p:cNvPr>
          <p:cNvSpPr/>
          <p:nvPr/>
        </p:nvSpPr>
        <p:spPr>
          <a:xfrm>
            <a:off x="0" y="8464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07" name="제목 1"/>
          <p:cNvSpPr txBox="1">
            <a:spLocks noGrp="1"/>
          </p:cNvSpPr>
          <p:nvPr>
            <p:ph type="title"/>
          </p:nvPr>
        </p:nvSpPr>
        <p:spPr>
          <a:xfrm>
            <a:off x="148243" y="115742"/>
            <a:ext cx="6709758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문제점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발견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및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이슈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제기</a:t>
            </a:r>
            <a:endParaRPr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13" name="슬라이드 번호 개체 틀 2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3</a:t>
            </a:fld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08" name="TextBox 3"/>
          <p:cNvSpPr txBox="1"/>
          <p:nvPr/>
        </p:nvSpPr>
        <p:spPr>
          <a:xfrm>
            <a:off x="195111" y="1604354"/>
            <a:ext cx="6220474" cy="643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2018년과 1994년에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진행된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폭염의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원인은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비슷하다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!!</a:t>
            </a:r>
          </a:p>
          <a:p>
            <a: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BM YEONSUNG OTF" panose="020B0600000101010101" pitchFamily="34" charset="-127"/>
                <a:ea typeface="BM YEONSUNG OTF" panose="020B0600000101010101" pitchFamily="34" charset="-127"/>
                <a:hlinkClick r:id="rId2"/>
              </a:rPr>
              <a:t>http://www.sisaweek.com/news/articleView.html?idxno=112313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</p:txBody>
      </p:sp>
      <p:pic>
        <p:nvPicPr>
          <p:cNvPr id="109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0"/>
            <a:ext cx="344036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extBox 7"/>
          <p:cNvSpPr txBox="1"/>
          <p:nvPr/>
        </p:nvSpPr>
        <p:spPr>
          <a:xfrm>
            <a:off x="195111" y="2746020"/>
            <a:ext cx="6220474" cy="922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2.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연일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폭염에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사망자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발생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!!</a:t>
            </a:r>
            <a:b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</a:b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BM YEONSUNG OTF" panose="020B0600000101010101" pitchFamily="34" charset="-127"/>
                <a:ea typeface="BM YEONSUNG OTF" panose="020B0600000101010101" pitchFamily="34" charset="-127"/>
                <a:hlinkClick r:id="rId4"/>
              </a:rPr>
              <a:t>https://www.yna.co.kr/view/AKR20180717040500017?input=1195m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</a:p>
        </p:txBody>
      </p:sp>
      <p:pic>
        <p:nvPicPr>
          <p:cNvPr id="111" name="그림 8" descr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133" y="3429000"/>
            <a:ext cx="4145265" cy="320395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extBox 9"/>
          <p:cNvSpPr txBox="1"/>
          <p:nvPr/>
        </p:nvSpPr>
        <p:spPr>
          <a:xfrm>
            <a:off x="209637" y="4668868"/>
            <a:ext cx="1762300" cy="954107"/>
          </a:xfrm>
          <a:prstGeom prst="rect">
            <a:avLst/>
          </a:prstGeom>
          <a:ln w="28575">
            <a:solidFill>
              <a:srgbClr val="C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2018년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기준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</a:p>
          <a:p>
            <a:pPr>
              <a:defRPr sz="1400"/>
            </a:pP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전국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폭염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일수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29.2일!</a:t>
            </a:r>
          </a:p>
          <a:p>
            <a:pPr>
              <a:defRPr sz="1400"/>
            </a:pPr>
            <a:endParaRPr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>
              <a:defRPr sz="1400"/>
            </a:pP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대전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지역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33일!!</a:t>
            </a:r>
          </a:p>
        </p:txBody>
      </p:sp>
      <p:pic>
        <p:nvPicPr>
          <p:cNvPr id="114" name="그림 10" descr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689" y="681006"/>
            <a:ext cx="4436665" cy="5777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그림 6" descr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088" y="1907174"/>
            <a:ext cx="3324690" cy="4610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A84823E-C3DB-0C4A-A3AC-1FFE00A6D7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9ED6B6-EB5E-DF4C-855A-BA3FFB3EAF5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0" grpId="0" animBg="1"/>
      <p:bldP spid="1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650A127-FA13-C84A-8AE7-D164B42EB0B9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35DBB0-842F-034F-AB55-4D34CC269BF6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7" name="직선 연결선 4">
            <a:extLst>
              <a:ext uri="{FF2B5EF4-FFF2-40B4-BE49-F238E27FC236}">
                <a16:creationId xmlns:a16="http://schemas.microsoft.com/office/drawing/2014/main" id="{AF4DE0F4-3228-9D43-A147-0256F7288C33}"/>
              </a:ext>
            </a:extLst>
          </p:cNvPr>
          <p:cNvSpPr/>
          <p:nvPr/>
        </p:nvSpPr>
        <p:spPr>
          <a:xfrm>
            <a:off x="13964" y="762000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17" name="모서리가 둥근 직사각형 5"/>
          <p:cNvSpPr/>
          <p:nvPr/>
        </p:nvSpPr>
        <p:spPr>
          <a:xfrm>
            <a:off x="110363" y="4668253"/>
            <a:ext cx="12007516" cy="1427747"/>
          </a:xfrm>
          <a:prstGeom prst="roundRect">
            <a:avLst>
              <a:gd name="adj" fmla="val 16667"/>
            </a:avLst>
          </a:prstGeom>
          <a:solidFill>
            <a:srgbClr val="F8CBAD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18" name="제목 1"/>
          <p:cNvSpPr txBox="1">
            <a:spLocks noGrp="1"/>
          </p:cNvSpPr>
          <p:nvPr>
            <p:ph type="title"/>
          </p:nvPr>
        </p:nvSpPr>
        <p:spPr>
          <a:xfrm>
            <a:off x="148243" y="115742"/>
            <a:ext cx="6709758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해결 방안</a:t>
            </a:r>
          </a:p>
        </p:txBody>
      </p:sp>
      <p:sp>
        <p:nvSpPr>
          <p:cNvPr id="120" name="슬라이드 번호 개체 틀 2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4</a:t>
            </a:fld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19" name="TextBox 3"/>
          <p:cNvSpPr txBox="1"/>
          <p:nvPr/>
        </p:nvSpPr>
        <p:spPr>
          <a:xfrm>
            <a:off x="3670083" y="2463839"/>
            <a:ext cx="4851834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폭염이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진행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됨을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미리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예측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!!</a:t>
            </a:r>
          </a:p>
        </p:txBody>
      </p:sp>
      <p:sp>
        <p:nvSpPr>
          <p:cNvPr id="121" name="TextBox 4"/>
          <p:cNvSpPr txBox="1"/>
          <p:nvPr/>
        </p:nvSpPr>
        <p:spPr>
          <a:xfrm>
            <a:off x="148243" y="5026623"/>
            <a:ext cx="1188720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pP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우리는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예측된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데이터로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날씨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관련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앱을</a:t>
            </a:r>
            <a:r>
              <a:rPr u="sng" dirty="0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제작</a:t>
            </a:r>
            <a:r>
              <a:rPr u="sng" dirty="0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및</a:t>
            </a:r>
            <a:r>
              <a:rPr u="sng" dirty="0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배포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하고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판매자는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제품을</a:t>
            </a:r>
            <a:r>
              <a:rPr u="sng" dirty="0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광고해</a:t>
            </a:r>
            <a:r>
              <a:rPr u="sng" dirty="0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수익을</a:t>
            </a:r>
            <a:r>
              <a:rPr u="sng" dirty="0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얻으며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</a:p>
          <a:p>
            <a:pPr>
              <a:defRPr sz="2400"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pP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사용자는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해당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앱을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통해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차후</a:t>
            </a:r>
            <a:r>
              <a:rPr u="sng" dirty="0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물품</a:t>
            </a:r>
            <a:r>
              <a:rPr u="sng" dirty="0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구매</a:t>
            </a:r>
            <a:r>
              <a:rPr u="sng" dirty="0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혹은</a:t>
            </a:r>
            <a:r>
              <a:rPr u="sng" dirty="0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휴가</a:t>
            </a:r>
            <a:r>
              <a:rPr u="sng" dirty="0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계획에</a:t>
            </a:r>
            <a:r>
              <a:rPr u="sng" dirty="0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도움을</a:t>
            </a:r>
            <a:r>
              <a:rPr u="sng" dirty="0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얻도록</a:t>
            </a:r>
            <a:r>
              <a:rPr u="sng" dirty="0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제작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한다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8724CE29-01B0-D04B-8585-B2A93B53A80E}"/>
              </a:ext>
            </a:extLst>
          </p:cNvPr>
          <p:cNvCxnSpPr/>
          <p:nvPr/>
        </p:nvCxnSpPr>
        <p:spPr>
          <a:xfrm>
            <a:off x="3770376" y="3131940"/>
            <a:ext cx="4517136" cy="0"/>
          </a:xfrm>
          <a:prstGeom prst="line">
            <a:avLst/>
          </a:prstGeom>
          <a:ln w="76200" cap="sq" cmpd="dbl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7DAB0D6-5009-5042-807C-496638972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36B556-A6C9-9945-BD6C-4A29677213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9" grpId="0" animBg="1"/>
      <p:bldP spid="1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12C947-AE5F-5A40-BA45-5DF953B37CDD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25B921-336A-8E46-A454-20DEFD1C61C2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23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64" y="4822447"/>
            <a:ext cx="2878324" cy="1533904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모서리가 둥근 직사각형 8"/>
          <p:cNvSpPr/>
          <p:nvPr/>
        </p:nvSpPr>
        <p:spPr>
          <a:xfrm>
            <a:off x="904408" y="1663162"/>
            <a:ext cx="2709949" cy="115547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/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25" name="제목 1"/>
          <p:cNvSpPr txBox="1">
            <a:spLocks noGrp="1"/>
          </p:cNvSpPr>
          <p:nvPr>
            <p:ph type="title"/>
          </p:nvPr>
        </p:nvSpPr>
        <p:spPr>
          <a:xfrm>
            <a:off x="148243" y="115742"/>
            <a:ext cx="6709758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비즈니스 모델 및 타겟</a:t>
            </a:r>
          </a:p>
        </p:txBody>
      </p:sp>
      <p:sp>
        <p:nvSpPr>
          <p:cNvPr id="126" name="슬라이드 번호 개체 틀 13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5</a:t>
            </a:fld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27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001" y="2946679"/>
            <a:ext cx="1766391" cy="2151947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extBox 5"/>
          <p:cNvSpPr txBox="1"/>
          <p:nvPr/>
        </p:nvSpPr>
        <p:spPr>
          <a:xfrm>
            <a:off x="1048005" y="1686898"/>
            <a:ext cx="24227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7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한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학기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동안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</a:p>
          <a:p>
            <a:pPr algn="ctr">
              <a:defRPr sz="17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공부에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지쳐</a:t>
            </a:r>
            <a:endParaRPr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algn="ctr">
              <a:defRPr sz="17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방학을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기회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삼아</a:t>
            </a:r>
            <a:endParaRPr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algn="ctr">
              <a:defRPr sz="17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여행을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계획중인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대학생</a:t>
            </a:r>
            <a:endParaRPr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29" name="그림 6" descr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185" y="3306367"/>
            <a:ext cx="2621281" cy="2180033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모서리가 둥근 직사각형 11"/>
          <p:cNvSpPr/>
          <p:nvPr/>
        </p:nvSpPr>
        <p:spPr>
          <a:xfrm>
            <a:off x="4452851" y="1645920"/>
            <a:ext cx="2709949" cy="115547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/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31" name="TextBox 14"/>
          <p:cNvSpPr txBox="1"/>
          <p:nvPr/>
        </p:nvSpPr>
        <p:spPr>
          <a:xfrm>
            <a:off x="4654780" y="1655194"/>
            <a:ext cx="2306092" cy="120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작년에 폭염으로 </a:t>
            </a:r>
          </a:p>
          <a:p>
            <a:pPr algn="ctr"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인해 냉방 용품 </a:t>
            </a:r>
          </a:p>
          <a:p>
            <a:pPr algn="ctr"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구매를 </a:t>
            </a:r>
          </a:p>
          <a:p>
            <a:pPr algn="ctr"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망설이는 사람들</a:t>
            </a:r>
          </a:p>
        </p:txBody>
      </p:sp>
      <p:sp>
        <p:nvSpPr>
          <p:cNvPr id="132" name="모서리가 둥근 직사각형 15"/>
          <p:cNvSpPr/>
          <p:nvPr/>
        </p:nvSpPr>
        <p:spPr>
          <a:xfrm>
            <a:off x="8018237" y="1628675"/>
            <a:ext cx="2422754" cy="115547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/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33" name="TextBox 16"/>
          <p:cNvSpPr txBox="1"/>
          <p:nvPr/>
        </p:nvSpPr>
        <p:spPr>
          <a:xfrm>
            <a:off x="8119202" y="1655194"/>
            <a:ext cx="2220824" cy="120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관광지에서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</a:p>
          <a:p>
            <a:pPr algn="ctr"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음료수나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아이스크림을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판매하는</a:t>
            </a:r>
            <a:endParaRPr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algn="ctr"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판매원</a:t>
            </a:r>
            <a:endParaRPr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34" name="그림 10" descr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058" y="4657239"/>
            <a:ext cx="3109683" cy="1500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그림 17" descr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384" y="2818632"/>
            <a:ext cx="1908624" cy="180412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직선 연결선 4">
            <a:extLst>
              <a:ext uri="{FF2B5EF4-FFF2-40B4-BE49-F238E27FC236}">
                <a16:creationId xmlns:a16="http://schemas.microsoft.com/office/drawing/2014/main" id="{004BAC65-F5EC-6542-B390-2F3471A65343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BF277D6-6C63-094F-90C4-EF9A544763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B4E0B7B-0182-904E-8744-2C3DD6B16A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8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D086CB-FAEB-0B43-A166-F8E3C6D69079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1CC92D-012E-A54D-8C7A-B5EF8B522808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9EBB03C-DBE2-CC44-A2C0-FCE1497A8F0D}"/>
              </a:ext>
            </a:extLst>
          </p:cNvPr>
          <p:cNvSpPr/>
          <p:nvPr/>
        </p:nvSpPr>
        <p:spPr>
          <a:xfrm>
            <a:off x="73570" y="3004862"/>
            <a:ext cx="6866726" cy="3112051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37" name="제목 1"/>
          <p:cNvSpPr txBox="1">
            <a:spLocks noGrp="1"/>
          </p:cNvSpPr>
          <p:nvPr>
            <p:ph type="title"/>
          </p:nvPr>
        </p:nvSpPr>
        <p:spPr>
          <a:xfrm>
            <a:off x="148243" y="115742"/>
            <a:ext cx="6709758" cy="848534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 활용 및 선 택  / 처리 및 가공</a:t>
            </a:r>
          </a:p>
        </p:txBody>
      </p:sp>
      <p:sp>
        <p:nvSpPr>
          <p:cNvPr id="138" name="슬라이드 번호 개체 틀 13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6</a:t>
            </a:fld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3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771" y="1582874"/>
            <a:ext cx="4940004" cy="425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* 가장 폭염이 길었던 연도를 중심으로 ±5년의 데이터를 수집하여 기상의 변화를 예측한다."/>
          <p:cNvSpPr txBox="1"/>
          <p:nvPr/>
        </p:nvSpPr>
        <p:spPr>
          <a:xfrm>
            <a:off x="104050" y="1275080"/>
            <a:ext cx="6753951" cy="141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lnSpc>
                <a:spcPts val="5500"/>
              </a:lnSpc>
              <a:defRPr sz="2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*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가장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폭염이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길었던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연도를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중심으로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±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3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년의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데이터를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수집하여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기상의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변화를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예측한다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</p:txBody>
      </p:sp>
      <p:sp>
        <p:nvSpPr>
          <p:cNvPr id="141" name="* 날씨 데이터 선택…"/>
          <p:cNvSpPr txBox="1"/>
          <p:nvPr/>
        </p:nvSpPr>
        <p:spPr>
          <a:xfrm>
            <a:off x="148243" y="2944712"/>
            <a:ext cx="6709758" cy="2990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lnSpc>
                <a:spcPts val="5500"/>
              </a:lnSpc>
              <a:defRPr sz="2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*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날씨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선택</a:t>
            </a:r>
            <a:endParaRPr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defTabSz="457200">
              <a:lnSpc>
                <a:spcPts val="6000"/>
              </a:lnSpc>
              <a:defRPr sz="2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-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지면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/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지중 온도</a:t>
            </a:r>
            <a:r>
              <a:rPr lang="en-US" altLang="ko-KR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기온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및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QC플래그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강수량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및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QC플래그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풍속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및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QC플래그,풍향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및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QC플래그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습도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및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QC플래그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증기압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이슬점온도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현지기압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및 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QC플래그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해면기압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및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QC플래그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전운량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중하층운량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운형</a:t>
            </a:r>
            <a:r>
              <a:rPr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,</a:t>
            </a:r>
            <a:r>
              <a:rPr lang="ko-KR" altLang="en-US" sz="20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0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최저운고</a:t>
            </a:r>
            <a:endParaRPr sz="20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42" name="(https://data.kma.go.kr/data/grnd/selectAsosRltmList.do?pgmNo=36)"/>
          <p:cNvSpPr txBox="1"/>
          <p:nvPr/>
        </p:nvSpPr>
        <p:spPr>
          <a:xfrm>
            <a:off x="6302128" y="5842817"/>
            <a:ext cx="6634257" cy="71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6000"/>
              </a:lnSpc>
              <a:defRPr sz="2400"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rPr sz="14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BM YEONSUNG OTF" panose="020B0600000101010101" pitchFamily="34" charset="-127"/>
                <a:ea typeface="BM YEONSUNG OTF" panose="020B0600000101010101" pitchFamily="34" charset="-127"/>
                <a:hlinkClick r:id="rId3"/>
              </a:rPr>
              <a:t>(https://data.kma.go.kr/data/grnd/selectAsosRltmList.do?pgmNo=36</a:t>
            </a:r>
            <a:r>
              <a:rPr sz="1400" u="none" dirty="0">
                <a:solidFill>
                  <a:srgbClr val="000000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endParaRPr sz="1400" u="none" dirty="0">
              <a:solidFill>
                <a:srgbClr val="000000"/>
              </a:solidFill>
              <a:latin typeface="BM YEONSUNG OTF" panose="020B0600000101010101" pitchFamily="34" charset="-127"/>
              <a:ea typeface="BM YEONSUNG OTF" panose="020B0600000101010101" pitchFamily="34" charset="-127"/>
              <a:cs typeface="Times"/>
              <a:sym typeface="Times"/>
            </a:endParaRPr>
          </a:p>
        </p:txBody>
      </p:sp>
      <p:sp>
        <p:nvSpPr>
          <p:cNvPr id="8" name="직선 연결선 4">
            <a:extLst>
              <a:ext uri="{FF2B5EF4-FFF2-40B4-BE49-F238E27FC236}">
                <a16:creationId xmlns:a16="http://schemas.microsoft.com/office/drawing/2014/main" id="{9E7E910A-9464-864F-ADE2-1431D9310F62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FE57D2-9FDE-D64F-A36F-C953E0C27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9FFB52-B9A2-8942-B189-D223542FC4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D43ADB-F385-4A47-A116-C10FF663C407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F3389-B2BE-204F-8D5A-3584ED703CC5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0" name="직선 연결선 4">
            <a:extLst>
              <a:ext uri="{FF2B5EF4-FFF2-40B4-BE49-F238E27FC236}">
                <a16:creationId xmlns:a16="http://schemas.microsoft.com/office/drawing/2014/main" id="{4EA4FBC5-67F7-F644-A7CC-6B1C2FDA536C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44" name="제목 1"/>
          <p:cNvSpPr txBox="1">
            <a:spLocks noGrp="1"/>
          </p:cNvSpPr>
          <p:nvPr>
            <p:ph type="title"/>
          </p:nvPr>
        </p:nvSpPr>
        <p:spPr>
          <a:xfrm>
            <a:off x="141620" y="120567"/>
            <a:ext cx="8338030" cy="8485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 분석 방법 및 알고리즘 설명</a:t>
            </a:r>
          </a:p>
        </p:txBody>
      </p:sp>
      <p:sp>
        <p:nvSpPr>
          <p:cNvPr id="151" name="슬라이드 번호 개체 틀 4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7</a:t>
            </a:fld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47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730" y="1077058"/>
            <a:ext cx="6432408" cy="512253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extBox 9"/>
          <p:cNvSpPr txBox="1"/>
          <p:nvPr/>
        </p:nvSpPr>
        <p:spPr>
          <a:xfrm>
            <a:off x="325401" y="1136049"/>
            <a:ext cx="4776467" cy="48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CSV파일로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제공되는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파일을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필요한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데이터만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가지도록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수정하여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데이터셋을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만든다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만들어진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데이터셋을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pandas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혹은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numpy함수를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이용하여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데이터를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가져온다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SzPct val="100000"/>
              <a:buAutoNum type="arabicPeriod" startAt="3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가져온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데이터를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분석하여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폭염에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관련된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공통점을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찾는다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 </a:t>
            </a:r>
            <a:r>
              <a:rPr sz="12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(ex. 1994년과 2018년)</a:t>
            </a:r>
          </a:p>
          <a:p>
            <a:pPr marL="342900" indent="-342900">
              <a:buSzPct val="100000"/>
              <a:buAutoNum type="arabicPeriod" startAt="3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12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SzPct val="100000"/>
              <a:buAutoNum type="arabicPeriod" startAt="4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기본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데이터는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강수량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/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온도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/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풍향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/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자외선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지수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/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태풍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여부를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바탕으로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한다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</a:p>
          <a:p>
            <a:pPr marL="342900" indent="-342900">
              <a:buSzPct val="100000"/>
              <a:buAutoNum type="arabicPeriod" startAt="4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SzPct val="100000"/>
              <a:buAutoNum type="arabicPeriod" startAt="5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대전의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주변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지역인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세종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특별시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/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청주시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/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논산시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/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옥천군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/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금산군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등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지역의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날씨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데이터도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함께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분석한다</a:t>
            </a:r>
            <a:r>
              <a:rPr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  <a:endParaRPr 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SzPct val="100000"/>
              <a:buAutoNum type="arabicPeriod" startAt="5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SzPct val="100000"/>
              <a:buAutoNum type="arabicPeriod" startAt="5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lang="ko-KR" altLang="en-US" dirty="0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</a:rPr>
              <a:t>현재 대전에는 </a:t>
            </a:r>
            <a:r>
              <a:rPr lang="en-US" altLang="ko-KR" dirty="0" err="1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</a:rPr>
              <a:t>aws</a:t>
            </a:r>
            <a:r>
              <a:rPr lang="en-US" altLang="ko-KR" dirty="0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</a:rPr>
              <a:t>(</a:t>
            </a:r>
            <a:r>
              <a:rPr lang="ko-KR" altLang="en-US" dirty="0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</a:rPr>
              <a:t>지역별 상세</a:t>
            </a:r>
            <a:r>
              <a:rPr lang="en-US" altLang="ko-KR" dirty="0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</a:rPr>
              <a:t>)</a:t>
            </a:r>
            <a:r>
              <a:rPr lang="ko-KR" altLang="en-US" dirty="0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</a:rPr>
              <a:t>관측소인 </a:t>
            </a:r>
            <a:r>
              <a:rPr lang="ko-KR" altLang="en-US" dirty="0" err="1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</a:rPr>
              <a:t>장동</a:t>
            </a:r>
            <a:r>
              <a:rPr lang="ko-KR" altLang="en-US" dirty="0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-US" altLang="ko-KR" dirty="0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</a:rPr>
              <a:t>/ </a:t>
            </a:r>
            <a:r>
              <a:rPr lang="ko-KR" altLang="en-US" dirty="0" err="1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</a:rPr>
              <a:t>세천</a:t>
            </a:r>
            <a:r>
              <a:rPr lang="ko-KR" altLang="en-US" dirty="0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lang="en-US" altLang="ko-KR" dirty="0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</a:rPr>
              <a:t>/ </a:t>
            </a:r>
            <a:r>
              <a:rPr lang="ko-KR" altLang="en-US" dirty="0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</a:rPr>
              <a:t>문화 관측소와  유성구 구성동에 위치한 지상 관측소가 있다</a:t>
            </a:r>
            <a:r>
              <a:rPr lang="en-US" altLang="ko-KR" dirty="0">
                <a:highlight>
                  <a:srgbClr val="FFFF00"/>
                </a:highlight>
                <a:latin typeface="BM YEONSUNG OTF" panose="020B0600000101010101" pitchFamily="34" charset="-127"/>
                <a:ea typeface="BM YEONSUNG OTF" panose="020B0600000101010101" pitchFamily="34" charset="-127"/>
              </a:rPr>
              <a:t>.</a:t>
            </a:r>
            <a:endParaRPr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983879-76C4-4944-9D68-B8770C0AE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205A6B-98BF-874B-A97A-1AFAB1285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D43ADB-F385-4A47-A116-C10FF663C407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F3389-B2BE-204F-8D5A-3584ED703CC5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0" name="직선 연결선 4">
            <a:extLst>
              <a:ext uri="{FF2B5EF4-FFF2-40B4-BE49-F238E27FC236}">
                <a16:creationId xmlns:a16="http://schemas.microsoft.com/office/drawing/2014/main" id="{4EA4FBC5-67F7-F644-A7CC-6B1C2FDA536C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44" name="제목 1"/>
          <p:cNvSpPr txBox="1">
            <a:spLocks noGrp="1"/>
          </p:cNvSpPr>
          <p:nvPr>
            <p:ph type="title"/>
          </p:nvPr>
        </p:nvSpPr>
        <p:spPr>
          <a:xfrm>
            <a:off x="141620" y="120567"/>
            <a:ext cx="8338030" cy="8485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 분석 방법 및 알고리즘 설명</a:t>
            </a:r>
          </a:p>
        </p:txBody>
      </p:sp>
      <p:sp>
        <p:nvSpPr>
          <p:cNvPr id="151" name="슬라이드 번호 개체 틀 4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8</a:t>
            </a:fld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46" name="TextBox 3"/>
          <p:cNvSpPr txBox="1"/>
          <p:nvPr/>
        </p:nvSpPr>
        <p:spPr>
          <a:xfrm>
            <a:off x="7772400" y="1119629"/>
            <a:ext cx="251108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marL="285750" indent="-285750">
              <a:buSzPct val="100000"/>
              <a:buChar char="❖"/>
            </a:lvl1pPr>
          </a:lstStyle>
          <a:p>
            <a:r>
              <a:rPr sz="32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알고리즘</a:t>
            </a:r>
            <a:r>
              <a:rPr sz="32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32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설명</a:t>
            </a:r>
            <a:endParaRPr sz="32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49" name="TextBox 6"/>
          <p:cNvSpPr txBox="1"/>
          <p:nvPr/>
        </p:nvSpPr>
        <p:spPr>
          <a:xfrm>
            <a:off x="6096000" y="2690334"/>
            <a:ext cx="5068902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데이터를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입력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받음</a:t>
            </a: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입력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받은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데이터를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분석하여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공통점을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찾음</a:t>
            </a: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공통점이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없으면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다음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데이터를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입력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받음</a:t>
            </a: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공통점이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있으면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분석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처리</a:t>
            </a: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150" name="그림 11" descr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55" y="969101"/>
            <a:ext cx="4644391" cy="534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983879-76C4-4944-9D68-B8770C0AE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205A6B-98BF-874B-A97A-1AFAB1285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2037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4C6AF5C-ADD6-BF42-91B2-43AF2C04A80B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A3CEB6-A025-0843-9ACC-CEA05D76AF00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53" name="제목 1"/>
          <p:cNvSpPr txBox="1">
            <a:spLocks noGrp="1"/>
          </p:cNvSpPr>
          <p:nvPr>
            <p:ph type="title"/>
          </p:nvPr>
        </p:nvSpPr>
        <p:spPr>
          <a:xfrm>
            <a:off x="148243" y="115742"/>
            <a:ext cx="6709758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예상 결과</a:t>
            </a:r>
          </a:p>
        </p:txBody>
      </p:sp>
      <p:sp>
        <p:nvSpPr>
          <p:cNvPr id="155" name="슬라이드 번호 개체 틀 3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YEONSUNG OTF" panose="020B0600000101010101" pitchFamily="34" charset="-127"/>
                <a:ea typeface="BM YEONSUNG OTF" panose="020B0600000101010101" pitchFamily="34" charset="-127"/>
              </a:rPr>
              <a:t>9</a:t>
            </a:fld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54" name="TextBox 2"/>
          <p:cNvSpPr txBox="1"/>
          <p:nvPr/>
        </p:nvSpPr>
        <p:spPr>
          <a:xfrm>
            <a:off x="148243" y="2293042"/>
            <a:ext cx="11803119" cy="341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Char char="➢"/>
              <a:defRPr sz="20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1994년과 2008년처럼 20일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이상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폭염이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지속되는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공통점이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있는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경우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각각의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데이터를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분석하여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날씨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예측이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가능할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것으로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예상됨</a:t>
            </a: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285750" indent="-285750">
              <a:buSzPct val="100000"/>
              <a:buChar char="➢"/>
              <a:defRPr sz="20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285750" indent="-285750">
              <a:buSzPct val="100000"/>
              <a:buChar char="➢"/>
              <a:defRPr sz="20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대한민국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특성상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4계절이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존재하기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때문에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더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나아가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겨울철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대설도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예측하는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생성이</a:t>
            </a:r>
            <a:b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</a:b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가능할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것으로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예상됨</a:t>
            </a: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285750" indent="-285750">
              <a:buSzPct val="100000"/>
              <a:buChar char="➢"/>
              <a:defRPr sz="20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285750" indent="-285750">
              <a:buSzPct val="100000"/>
              <a:buChar char="➢"/>
              <a:defRPr sz="20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기후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특성상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수많은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변화가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예상되지만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많은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데이터들을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이용해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분석하면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더욱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정확한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모델이</a:t>
            </a:r>
            <a:r>
              <a:rPr lang="ko-KR" altLang="en-US"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만들어질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것으로</a:t>
            </a:r>
            <a:r>
              <a:rPr sz="24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sz="2400" dirty="0" err="1">
                <a:latin typeface="BM YEONSUNG OTF" panose="020B0600000101010101" pitchFamily="34" charset="-127"/>
                <a:ea typeface="BM YEONSUNG OTF" panose="020B0600000101010101" pitchFamily="34" charset="-127"/>
              </a:rPr>
              <a:t>예상됨</a:t>
            </a:r>
            <a:endParaRPr lang="en-US"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marL="285750" indent="-285750">
              <a:buSzPct val="100000"/>
              <a:buChar char="➢"/>
              <a:defRPr sz="20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lang="en-US" sz="24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5" name="직선 연결선 4">
            <a:extLst>
              <a:ext uri="{FF2B5EF4-FFF2-40B4-BE49-F238E27FC236}">
                <a16:creationId xmlns:a16="http://schemas.microsoft.com/office/drawing/2014/main" id="{BFCFD64D-20AF-EE4E-A1F9-C25FAB7BC1DC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499947-F643-1540-895C-A632EA2D6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1B93F2-3257-264B-9955-E6F0AE75F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</TotalTime>
  <Words>657</Words>
  <Application>Microsoft Macintosh PowerPoint</Application>
  <PresentationFormat>와이드스크린</PresentationFormat>
  <Paragraphs>120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BM YEONSUNG OTF</vt:lpstr>
      <vt:lpstr>Arial</vt:lpstr>
      <vt:lpstr>Office 테마</vt:lpstr>
      <vt:lpstr>대전광역시 폭염 데이터 분석 </vt:lpstr>
      <vt:lpstr>목차</vt:lpstr>
      <vt:lpstr>문제점 발견 및 이슈 제기</vt:lpstr>
      <vt:lpstr>해결 방안</vt:lpstr>
      <vt:lpstr>비즈니스 모델 및 타겟</vt:lpstr>
      <vt:lpstr>데이터 활용 및 선 택  / 처리 및 가공</vt:lpstr>
      <vt:lpstr>데이터 분석 방법 및 알고리즘 설명</vt:lpstr>
      <vt:lpstr>데이터 분석 방법 및 알고리즘 설명</vt:lpstr>
      <vt:lpstr>예상 결과</vt:lpstr>
      <vt:lpstr>벤치마킹 및 수익 모델</vt:lpstr>
      <vt:lpstr>벤치마킹 및 수익 모델</vt:lpstr>
      <vt:lpstr>향후 계획</vt:lpstr>
      <vt:lpstr>PowerPoint 프레젠테이션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대전광역시 폭염 데이터 분석 </dc:title>
  <cp:lastModifiedBy>김성민</cp:lastModifiedBy>
  <cp:revision>60</cp:revision>
  <cp:lastPrinted>2019-07-01T03:54:37Z</cp:lastPrinted>
  <dcterms:modified xsi:type="dcterms:W3CDTF">2019-07-07T12:08:14Z</dcterms:modified>
</cp:coreProperties>
</file>